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CenturyGothic-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CenturyGothic-italic.fntdata"/><Relationship Id="rId23" Type="http://schemas.openxmlformats.org/officeDocument/2006/relationships/slide" Target="slides/slide18.xml"/><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CenturyGothic-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u="none" cap="none" strike="noStrike">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5" name="Shape 155"/>
        <p:cNvGrpSpPr/>
        <p:nvPr/>
      </p:nvGrpSpPr>
      <p:grpSpPr>
        <a:xfrm>
          <a:off x="0" y="0"/>
          <a:ext cx="0" cy="0"/>
          <a:chOff x="0" y="0"/>
          <a:chExt cx="0" cy="0"/>
        </a:xfrm>
      </p:grpSpPr>
      <p:sp>
        <p:nvSpPr>
          <p:cNvPr id="156" name="Google Shape;156;p20"/>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0"/>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rgbClr val="F7F7F7"/>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1120"/>
              <a:buNone/>
              <a:defRPr>
                <a:solidFill>
                  <a:srgbClr val="888888"/>
                </a:solidFill>
              </a:defRPr>
            </a:lvl6pPr>
            <a:lvl7pPr lvl="6" algn="ctr">
              <a:spcBef>
                <a:spcPts val="1000"/>
              </a:spcBef>
              <a:spcAft>
                <a:spcPts val="0"/>
              </a:spcAft>
              <a:buSzPts val="1120"/>
              <a:buNone/>
              <a:defRPr>
                <a:solidFill>
                  <a:srgbClr val="888888"/>
                </a:solidFill>
              </a:defRPr>
            </a:lvl7pPr>
            <a:lvl8pPr lvl="7" algn="ctr">
              <a:spcBef>
                <a:spcPts val="1000"/>
              </a:spcBef>
              <a:spcAft>
                <a:spcPts val="0"/>
              </a:spcAft>
              <a:buSzPts val="1120"/>
              <a:buNone/>
              <a:defRPr>
                <a:solidFill>
                  <a:srgbClr val="888888"/>
                </a:solidFill>
              </a:defRPr>
            </a:lvl8pPr>
            <a:lvl9pPr lvl="8" algn="ctr">
              <a:spcBef>
                <a:spcPts val="1000"/>
              </a:spcBef>
              <a:spcAft>
                <a:spcPts val="0"/>
              </a:spcAft>
              <a:buSzPts val="1120"/>
              <a:buNone/>
              <a:defRPr>
                <a:solidFill>
                  <a:srgbClr val="888888"/>
                </a:solidFill>
              </a:defRPr>
            </a:lvl9pPr>
          </a:lstStyle>
          <a:p/>
        </p:txBody>
      </p:sp>
      <p:sp>
        <p:nvSpPr>
          <p:cNvPr id="158" name="Google Shape;15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61" name="Shape 161"/>
        <p:cNvGrpSpPr/>
        <p:nvPr/>
      </p:nvGrpSpPr>
      <p:grpSpPr>
        <a:xfrm>
          <a:off x="0" y="0"/>
          <a:ext cx="0" cy="0"/>
          <a:chOff x="0" y="0"/>
          <a:chExt cx="0" cy="0"/>
        </a:xfrm>
      </p:grpSpPr>
      <p:sp>
        <p:nvSpPr>
          <p:cNvPr id="162" name="Google Shape;162;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64" name="Google Shape;164;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23" name="Shape 23"/>
        <p:cNvGrpSpPr/>
        <p:nvPr/>
      </p:nvGrpSpPr>
      <p:grpSpPr>
        <a:xfrm>
          <a:off x="0" y="0"/>
          <a:ext cx="0" cy="0"/>
          <a:chOff x="0" y="0"/>
          <a:chExt cx="0" cy="0"/>
        </a:xfrm>
      </p:grpSpPr>
      <p:sp>
        <p:nvSpPr>
          <p:cNvPr id="24" name="Google Shape;24;p3"/>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 name="Google Shape;26;p3"/>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7" name="Google Shape;27;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3" name="Google Shape;33;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5" name="Google Shape;45;p6"/>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9" name="Shape 49"/>
        <p:cNvGrpSpPr/>
        <p:nvPr/>
      </p:nvGrpSpPr>
      <p:grpSpPr>
        <a:xfrm>
          <a:off x="0" y="0"/>
          <a:ext cx="0" cy="0"/>
          <a:chOff x="0" y="0"/>
          <a:chExt cx="0" cy="0"/>
        </a:xfrm>
      </p:grpSpPr>
      <p:sp>
        <p:nvSpPr>
          <p:cNvPr id="50" name="Google Shape;50;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2" name="Google Shape;52;p7"/>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3" name="Google Shape;53;p7"/>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7"/>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58" name="Shape 58"/>
        <p:cNvGrpSpPr/>
        <p:nvPr/>
      </p:nvGrpSpPr>
      <p:grpSpPr>
        <a:xfrm>
          <a:off x="0" y="0"/>
          <a:ext cx="0" cy="0"/>
          <a:chOff x="0" y="0"/>
          <a:chExt cx="0" cy="0"/>
        </a:xfrm>
      </p:grpSpPr>
      <p:sp>
        <p:nvSpPr>
          <p:cNvPr id="59" name="Google Shape;59;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63" name="Shape 63"/>
        <p:cNvGrpSpPr/>
        <p:nvPr/>
      </p:nvGrpSpPr>
      <p:grpSpPr>
        <a:xfrm>
          <a:off x="0" y="0"/>
          <a:ext cx="0" cy="0"/>
          <a:chOff x="0" y="0"/>
          <a:chExt cx="0" cy="0"/>
        </a:xfrm>
      </p:grpSpPr>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70" name="Google Shape;70;p10"/>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12.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5" name="Google Shape;145;p1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6" name="Google Shape;146;p1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8" name="Google Shape;148;p1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9" name="Google Shape;149;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1" name="Google Shape;151;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2" name="Google Shape;152;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Google Shape;15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5" r:id="rId6"/>
    <p:sldLayoutId id="214748366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elektrikport.com/makale-detay/senkron-jeneratorler-nasil-calisir-1-bolum/15108#ad-image-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tr-TR"/>
              <a:t>SENKRON </a:t>
            </a:r>
            <a:br>
              <a:rPr lang="tr-TR"/>
            </a:br>
            <a:r>
              <a:rPr lang="tr-TR"/>
              <a:t>JENERATÖRLER </a:t>
            </a:r>
            <a:br>
              <a:rPr lang="tr-T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3" name="Google Shape;233;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235" name="Google Shape;235;p31"/>
          <p:cNvSpPr/>
          <p:nvPr/>
        </p:nvSpPr>
        <p:spPr>
          <a:xfrm>
            <a:off x="1" y="176206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pic>
        <p:nvPicPr>
          <p:cNvPr id="236" name="Google Shape;236;p31"/>
          <p:cNvPicPr preferRelativeResize="0"/>
          <p:nvPr/>
        </p:nvPicPr>
        <p:blipFill rotWithShape="1">
          <a:blip r:embed="rId4">
            <a:alphaModFix/>
          </a:blip>
          <a:srcRect b="0" l="0" r="0" t="0"/>
          <a:stretch/>
        </p:blipFill>
        <p:spPr>
          <a:xfrm>
            <a:off x="1458617" y="85726"/>
            <a:ext cx="8916569" cy="3670069"/>
          </a:xfrm>
          <a:prstGeom prst="rect">
            <a:avLst/>
          </a:prstGeom>
          <a:noFill/>
          <a:ln>
            <a:noFill/>
          </a:ln>
        </p:spPr>
      </p:pic>
      <p:sp>
        <p:nvSpPr>
          <p:cNvPr id="237" name="Google Shape;237;p31"/>
          <p:cNvSpPr txBox="1"/>
          <p:nvPr>
            <p:ph idx="1" type="body"/>
          </p:nvPr>
        </p:nvSpPr>
        <p:spPr>
          <a:xfrm>
            <a:off x="310712" y="3655338"/>
            <a:ext cx="11232983" cy="2551632"/>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a:p>
            <a:pPr indent="0" lvl="0" marL="0" rtl="0" algn="l">
              <a:spcBef>
                <a:spcPts val="1000"/>
              </a:spcBef>
              <a:spcAft>
                <a:spcPts val="0"/>
              </a:spcAft>
              <a:buSzPts val="1600"/>
              <a:buNone/>
            </a:pPr>
            <a:r>
              <a:rPr lang="tr-TR"/>
              <a:t>Silindirik (yuvarlak) -rotorlu senkron makina                    Çıkıntılı-kutuplu senkron makina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Çıkıntılı-Kutuplu Senkron Generatör</a:t>
            </a:r>
            <a:endParaRPr/>
          </a:p>
        </p:txBody>
      </p:sp>
      <p:sp>
        <p:nvSpPr>
          <p:cNvPr id="243" name="Google Shape;243;p32"/>
          <p:cNvSpPr txBox="1"/>
          <p:nvPr>
            <p:ph idx="1" type="body"/>
          </p:nvPr>
        </p:nvSpPr>
        <p:spPr>
          <a:xfrm>
            <a:off x="1103312" y="1161522"/>
            <a:ext cx="8946541" cy="508687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tr-TR" sz="2400"/>
              <a:t>1. Çoğu hidrolik türbinler düşük hızda (50-300d/d) dönmek zorundadırlar. </a:t>
            </a:r>
            <a:endParaRPr/>
          </a:p>
          <a:p>
            <a:pPr indent="-342900" lvl="0" marL="342900" rtl="0" algn="l">
              <a:spcBef>
                <a:spcPts val="1000"/>
              </a:spcBef>
              <a:spcAft>
                <a:spcPts val="0"/>
              </a:spcAft>
              <a:buSzPts val="1920"/>
              <a:buChar char="►"/>
            </a:pPr>
            <a:r>
              <a:rPr lang="tr-TR" sz="2400"/>
              <a:t>2. Rotor üzerinde çok sayıda kutup gerektirir.</a:t>
            </a:r>
            <a:endParaRPr/>
          </a:p>
          <a:p>
            <a:pPr indent="-220980" lvl="0" marL="342900" rtl="0" algn="l">
              <a:spcBef>
                <a:spcPts val="1000"/>
              </a:spcBef>
              <a:spcAft>
                <a:spcPts val="0"/>
              </a:spcAft>
              <a:buSzPts val="1920"/>
              <a:buNone/>
            </a:pPr>
            <a:r>
              <a:t/>
            </a:r>
            <a:endParaRPr sz="2400"/>
          </a:p>
          <a:p>
            <a:pPr indent="-220980" lvl="0" marL="342900" rtl="0" algn="l">
              <a:spcBef>
                <a:spcPts val="1000"/>
              </a:spcBef>
              <a:spcAft>
                <a:spcPts val="0"/>
              </a:spcAft>
              <a:buSzPts val="1920"/>
              <a:buNone/>
            </a:pPr>
            <a:r>
              <a:t/>
            </a:r>
            <a:endParaRPr sz="2400"/>
          </a:p>
        </p:txBody>
      </p:sp>
      <p:pic>
        <p:nvPicPr>
          <p:cNvPr id="244" name="Google Shape;244;p32"/>
          <p:cNvPicPr preferRelativeResize="0"/>
          <p:nvPr/>
        </p:nvPicPr>
        <p:blipFill rotWithShape="1">
          <a:blip r:embed="rId3">
            <a:alphaModFix/>
          </a:blip>
          <a:srcRect b="0" l="0" r="0" t="0"/>
          <a:stretch/>
        </p:blipFill>
        <p:spPr>
          <a:xfrm>
            <a:off x="1268488" y="2564271"/>
            <a:ext cx="9655024" cy="39007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Silindirik-Kutuplu Senkron jeneratör</a:t>
            </a:r>
            <a:endParaRPr/>
          </a:p>
        </p:txBody>
      </p:sp>
      <p:sp>
        <p:nvSpPr>
          <p:cNvPr id="250" name="Google Shape;250;p33"/>
          <p:cNvSpPr txBox="1"/>
          <p:nvPr>
            <p:ph idx="1" type="body"/>
          </p:nvPr>
        </p:nvSpPr>
        <p:spPr>
          <a:xfrm>
            <a:off x="312558" y="1161523"/>
            <a:ext cx="11692615" cy="508687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1-Yüksek hız                        4-Doğrudan iletken soğutma (soğutucu olarakhidrojen veya su )</a:t>
            </a:r>
            <a:endParaRPr/>
          </a:p>
          <a:p>
            <a:pPr indent="-342900" lvl="0" marL="342900" rtl="0" algn="l">
              <a:spcBef>
                <a:spcPts val="1000"/>
              </a:spcBef>
              <a:spcAft>
                <a:spcPts val="0"/>
              </a:spcAft>
              <a:buSzPts val="1600"/>
              <a:buChar char="►"/>
            </a:pPr>
            <a:r>
              <a:rPr lang="tr-TR"/>
              <a:t>2-3000 d/d ⇒ 2-kutuplu     5- Güç değeri 2000 MVA’e kadar  </a:t>
            </a:r>
            <a:endParaRPr/>
          </a:p>
          <a:p>
            <a:pPr indent="-342900" lvl="0" marL="342900" rtl="0" algn="l">
              <a:spcBef>
                <a:spcPts val="1000"/>
              </a:spcBef>
              <a:spcAft>
                <a:spcPts val="0"/>
              </a:spcAft>
              <a:buSzPts val="1600"/>
              <a:buChar char="►"/>
            </a:pPr>
            <a:r>
              <a:rPr lang="tr-TR"/>
              <a:t>3-1500 d/d ⇒ 4-kutuplu          </a:t>
            </a:r>
            <a:endParaRPr/>
          </a:p>
        </p:txBody>
      </p:sp>
      <p:pic>
        <p:nvPicPr>
          <p:cNvPr descr="ekran görüntüsü içeren bir resim&#10;&#10;Çok yüksek güvenilirlikle oluşturulmuş açıklama" id="251" name="Google Shape;251;p33"/>
          <p:cNvPicPr preferRelativeResize="0"/>
          <p:nvPr/>
        </p:nvPicPr>
        <p:blipFill rotWithShape="1">
          <a:blip r:embed="rId3">
            <a:alphaModFix/>
          </a:blip>
          <a:srcRect b="0" l="0" r="0" t="0"/>
          <a:stretch/>
        </p:blipFill>
        <p:spPr>
          <a:xfrm>
            <a:off x="368061" y="2699003"/>
            <a:ext cx="11139576" cy="33721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nesne, saat içeren bir resim&#10;&#10;Çok yüksek güvenilirlikle oluşturulmuş açıklama" id="256" name="Google Shape;256;p34"/>
          <p:cNvPicPr preferRelativeResize="0"/>
          <p:nvPr>
            <p:ph idx="1" type="body"/>
          </p:nvPr>
        </p:nvPicPr>
        <p:blipFill rotWithShape="1">
          <a:blip r:embed="rId3">
            <a:alphaModFix/>
          </a:blip>
          <a:srcRect b="0" l="0" r="0" t="0"/>
          <a:stretch/>
        </p:blipFill>
        <p:spPr>
          <a:xfrm>
            <a:off x="1031451" y="726961"/>
            <a:ext cx="7609395" cy="48776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646111" y="5427284"/>
            <a:ext cx="9404723" cy="9116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Senkron jeneratör </a:t>
            </a:r>
            <a:endParaRPr/>
          </a:p>
        </p:txBody>
      </p:sp>
      <p:pic>
        <p:nvPicPr>
          <p:cNvPr descr="açık hava, eski, fotoğraf, siyah içeren bir resim&#10;&#10;Çok yüksek güvenilirlikle oluşturulmuş açıklama" id="262" name="Google Shape;262;p35"/>
          <p:cNvPicPr preferRelativeResize="0"/>
          <p:nvPr>
            <p:ph idx="1" type="body"/>
          </p:nvPr>
        </p:nvPicPr>
        <p:blipFill rotWithShape="1">
          <a:blip r:embed="rId3">
            <a:alphaModFix/>
          </a:blip>
          <a:srcRect b="0" l="0" r="0" t="0"/>
          <a:stretch/>
        </p:blipFill>
        <p:spPr>
          <a:xfrm>
            <a:off x="253996" y="340389"/>
            <a:ext cx="11364042" cy="49032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Senkron Makinelerin Endüvi Yapılarına Göre Çeşitleri</a:t>
            </a:r>
            <a:endParaRPr/>
          </a:p>
        </p:txBody>
      </p:sp>
      <p:sp>
        <p:nvSpPr>
          <p:cNvPr id="268" name="Google Shape;268;p3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                        Dönen Endüvili Senkron Makineler</a:t>
            </a:r>
            <a:endParaRPr/>
          </a:p>
          <a:p>
            <a:pPr indent="0" lvl="0" marL="0" rtl="0" algn="l">
              <a:spcBef>
                <a:spcPts val="1000"/>
              </a:spcBef>
              <a:spcAft>
                <a:spcPts val="0"/>
              </a:spcAft>
              <a:buSzPts val="1600"/>
              <a:buNone/>
            </a:pPr>
            <a:r>
              <a:rPr lang="tr-TR"/>
              <a:t>Dönen endüvili senkron makineler yapılış bakımından doğru akım makinelerine benzer. Bu benzeyişin nedeni her iki makinenin Endüvi çevresine yayılmış ve alternatif olarak yön değiştiren kutupları ile (Bu kutuplar doğru akımla uyarıldığı gibi, çok küçük makinelerde daimî mıknatıslardan da yapılabilmektedir.) üzerlerinde alternatif gerilimler indüklenen Endüvi bobinlerinin bulunmasıdır. Birbirine çok benzeyen bu iki makine arasındaki fark, Endüvi bobinlerinde indüklenen alternatif gerilimlerin doğru akım makinesinde kollektör yardımı ile doğrultulmuş olarak dışarıya alınırken senkron makinede Endüvi bobinlerinde indüklenen alternatif gerilimlerin bilezikler yardımı ile dışarıya alınmasıdır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Dönen Endüvili Senkron Makinelerin Yapısı:</a:t>
            </a:r>
            <a:endParaRPr/>
          </a:p>
        </p:txBody>
      </p:sp>
      <p:sp>
        <p:nvSpPr>
          <p:cNvPr id="274" name="Google Shape;274;p3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 Stator </a:t>
            </a:r>
            <a:endParaRPr/>
          </a:p>
          <a:p>
            <a:pPr indent="-342900" lvl="0" marL="342900" rtl="0" algn="l">
              <a:spcBef>
                <a:spcPts val="1000"/>
              </a:spcBef>
              <a:spcAft>
                <a:spcPts val="0"/>
              </a:spcAft>
              <a:buSzPts val="1600"/>
              <a:buChar char="►"/>
            </a:pPr>
            <a:r>
              <a:rPr lang="tr-TR"/>
              <a:t>• Rotor </a:t>
            </a:r>
            <a:endParaRPr/>
          </a:p>
          <a:p>
            <a:pPr indent="-342900" lvl="0" marL="342900" rtl="0" algn="l">
              <a:spcBef>
                <a:spcPts val="1000"/>
              </a:spcBef>
              <a:spcAft>
                <a:spcPts val="0"/>
              </a:spcAft>
              <a:buSzPts val="1600"/>
              <a:buChar char="►"/>
            </a:pPr>
            <a:r>
              <a:rPr lang="tr-TR"/>
              <a:t>• Bilezikler </a:t>
            </a:r>
            <a:endParaRPr/>
          </a:p>
          <a:p>
            <a:pPr indent="-342900" lvl="0" marL="342900" rtl="0" algn="l">
              <a:spcBef>
                <a:spcPts val="1000"/>
              </a:spcBef>
              <a:spcAft>
                <a:spcPts val="0"/>
              </a:spcAft>
              <a:buSzPts val="1600"/>
              <a:buChar char="►"/>
            </a:pPr>
            <a:r>
              <a:rPr lang="tr-TR"/>
              <a:t>• Fırçalar </a:t>
            </a:r>
            <a:endParaRPr/>
          </a:p>
          <a:p>
            <a:pPr indent="-342900" lvl="0" marL="342900" rtl="0" algn="l">
              <a:spcBef>
                <a:spcPts val="1000"/>
              </a:spcBef>
              <a:spcAft>
                <a:spcPts val="0"/>
              </a:spcAft>
              <a:buSzPts val="1600"/>
              <a:buChar char="►"/>
            </a:pPr>
            <a:r>
              <a:rPr lang="tr-TR"/>
              <a:t>• Yataklar ve diğer parçaları</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metin içeren bir resim&#10;&#10;Çok yüksek güvenilirlikle oluşturulmuş açıklama" id="279" name="Google Shape;279;p38"/>
          <p:cNvPicPr preferRelativeResize="0"/>
          <p:nvPr>
            <p:ph idx="1" type="body"/>
          </p:nvPr>
        </p:nvPicPr>
        <p:blipFill rotWithShape="1">
          <a:blip r:embed="rId3">
            <a:alphaModFix/>
          </a:blip>
          <a:srcRect b="0" l="0" r="0" t="0"/>
          <a:stretch/>
        </p:blipFill>
        <p:spPr>
          <a:xfrm>
            <a:off x="508925" y="243971"/>
            <a:ext cx="10465995" cy="63900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body"/>
          </p:nvPr>
        </p:nvSpPr>
        <p:spPr>
          <a:xfrm>
            <a:off x="988293" y="514541"/>
            <a:ext cx="8946541" cy="59063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Rotor (endüktör): </a:t>
            </a:r>
            <a:endParaRPr/>
          </a:p>
          <a:p>
            <a:pPr indent="0" lvl="0" marL="0" rtl="0" algn="l">
              <a:spcBef>
                <a:spcPts val="1000"/>
              </a:spcBef>
              <a:spcAft>
                <a:spcPts val="0"/>
              </a:spcAft>
              <a:buSzPts val="1920"/>
              <a:buNone/>
            </a:pPr>
            <a:r>
              <a:rPr lang="tr-TR" sz="2400"/>
              <a:t>   Kutup sargılarının sarıldığı kısımdır. Silisli sacların paketlenmesi ve üzerine sargıların sarılması ile meydana gelir. Bu kutuplar aynen doğru akım makinelerinin kutupları gibidir. Kutup bobinleri dışardan bir doğru akım güç kaynağı ile beslenir.</a:t>
            </a:r>
            <a:endParaRPr/>
          </a:p>
          <a:p>
            <a:pPr indent="0" lvl="0" marL="0" rtl="0" algn="l">
              <a:spcBef>
                <a:spcPts val="1000"/>
              </a:spcBef>
              <a:spcAft>
                <a:spcPts val="0"/>
              </a:spcAft>
              <a:buSzPts val="1920"/>
              <a:buNone/>
            </a:pPr>
            <a:r>
              <a:t/>
            </a:r>
            <a:endParaRPr sz="2400"/>
          </a:p>
          <a:p>
            <a:pPr indent="0" lvl="0" marL="0" rtl="0" algn="l">
              <a:spcBef>
                <a:spcPts val="1000"/>
              </a:spcBef>
              <a:spcAft>
                <a:spcPts val="0"/>
              </a:spcAft>
              <a:buSzPts val="1920"/>
              <a:buNone/>
            </a:pPr>
            <a:r>
              <a:rPr lang="tr-TR" sz="2400"/>
              <a:t>Stator (endüvi): </a:t>
            </a:r>
            <a:endParaRPr/>
          </a:p>
          <a:p>
            <a:pPr indent="0" lvl="0" marL="0" rtl="0" algn="l">
              <a:spcBef>
                <a:spcPts val="1000"/>
              </a:spcBef>
              <a:spcAft>
                <a:spcPts val="0"/>
              </a:spcAft>
              <a:buSzPts val="1920"/>
              <a:buNone/>
            </a:pPr>
            <a:r>
              <a:rPr lang="tr-TR" sz="2400"/>
              <a:t>   Silisli sacların paketlenmesiyle ve üzerine alternatif akım sargıların sarılmasıyla meydana gelir. Bu kısım doğru akım makinelerinin (endüvisi) gibidir.</a:t>
            </a:r>
            <a:endParaRPr/>
          </a:p>
          <a:p>
            <a:pPr indent="0" lvl="0" marL="0" rtl="0" algn="l">
              <a:spcBef>
                <a:spcPts val="1000"/>
              </a:spcBef>
              <a:spcAft>
                <a:spcPts val="0"/>
              </a:spcAft>
              <a:buSzPts val="1920"/>
              <a:buNone/>
            </a:pPr>
            <a:r>
              <a:t/>
            </a:r>
            <a:endParaRPr sz="2400"/>
          </a:p>
          <a:p>
            <a:pPr indent="-241300" lvl="0" marL="342900" rtl="0" algn="l">
              <a:spcBef>
                <a:spcPts val="1000"/>
              </a:spcBef>
              <a:spcAft>
                <a:spcPts val="0"/>
              </a:spcAft>
              <a:buSzPts val="1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idx="1" type="body"/>
          </p:nvPr>
        </p:nvSpPr>
        <p:spPr>
          <a:xfrm>
            <a:off x="1103312" y="557673"/>
            <a:ext cx="8946541" cy="569072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Bilezikler: </a:t>
            </a:r>
            <a:endParaRPr/>
          </a:p>
          <a:p>
            <a:pPr indent="0" lvl="0" marL="0" rtl="0" algn="l">
              <a:spcBef>
                <a:spcPts val="1000"/>
              </a:spcBef>
              <a:spcAft>
                <a:spcPts val="0"/>
              </a:spcAft>
              <a:buSzPts val="1920"/>
              <a:buNone/>
            </a:pPr>
            <a:r>
              <a:rPr lang="tr-TR" sz="2400"/>
              <a:t>   Endüvide endüklenen alternatif gerilimin, alternatif gerilim olarak dış devreye fırçalar yardımıyla alınmasını sağlar. Ayrıca dış devreden rotora gerilim uygulamasına imkân verir.</a:t>
            </a:r>
            <a:endParaRPr/>
          </a:p>
          <a:p>
            <a:pPr indent="0" lvl="0" marL="0" rtl="0" algn="l">
              <a:spcBef>
                <a:spcPts val="1000"/>
              </a:spcBef>
              <a:spcAft>
                <a:spcPts val="0"/>
              </a:spcAft>
              <a:buSzPts val="1920"/>
              <a:buNone/>
            </a:pPr>
            <a:r>
              <a:rPr lang="tr-TR" sz="2400"/>
              <a:t>Fırçalar: </a:t>
            </a:r>
            <a:endParaRPr/>
          </a:p>
          <a:p>
            <a:pPr indent="0" lvl="0" marL="0" rtl="0" algn="l">
              <a:spcBef>
                <a:spcPts val="1000"/>
              </a:spcBef>
              <a:spcAft>
                <a:spcPts val="0"/>
              </a:spcAft>
              <a:buSzPts val="1920"/>
              <a:buNone/>
            </a:pPr>
            <a:r>
              <a:rPr lang="tr-TR" sz="2400"/>
              <a:t>Endüvide endüklenen alternatif gerilimi bilezikler yardımıyla dış devreye almaya veya dış devreden rotora gerilimin uygulanmasını sağlar. Fırçalar, karbon veya karbon alaşımdan yapılır.Özellikle santrallerde şebekelerin beslenmesinde kullanılan yüksek gerilim altında çalışan senkron generatörlerin çok iyi yalıtılması gerekir. Bu bakımdan çok iyi yalıtılması gereken alternatif akım sargısının dönen kısımda bulunması sakıncalıdır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177" name="Google Shape;177;p23"/>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178" name="Google Shape;178;p23"/>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3"/>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180" name="Google Shape;180;p23"/>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181" name="Google Shape;181;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txBox="1"/>
          <p:nvPr>
            <p:ph type="title"/>
          </p:nvPr>
        </p:nvSpPr>
        <p:spPr>
          <a:xfrm>
            <a:off x="648929" y="285694"/>
            <a:ext cx="3753599" cy="69453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100"/>
              <a:buFont typeface="Century Gothic"/>
              <a:buNone/>
            </a:pPr>
            <a:r>
              <a:rPr lang="tr-TR" sz="3100"/>
              <a:t>      JENERATÖR </a:t>
            </a:r>
            <a:endParaRPr/>
          </a:p>
        </p:txBody>
      </p:sp>
      <p:sp>
        <p:nvSpPr>
          <p:cNvPr id="183" name="Google Shape;183;p23"/>
          <p:cNvSpPr txBox="1"/>
          <p:nvPr>
            <p:ph idx="1" type="body"/>
          </p:nvPr>
        </p:nvSpPr>
        <p:spPr>
          <a:xfrm>
            <a:off x="647700" y="858273"/>
            <a:ext cx="3754987" cy="5161527"/>
          </a:xfrm>
          <a:prstGeom prst="rect">
            <a:avLst/>
          </a:prstGeom>
          <a:noFill/>
          <a:ln>
            <a:noFill/>
          </a:ln>
        </p:spPr>
        <p:txBody>
          <a:bodyPr anchorCtr="0" anchor="t" bIns="45700" lIns="91425" spcFirstLastPara="1" rIns="91425" wrap="square" tIns="45700">
            <a:noAutofit/>
          </a:bodyPr>
          <a:lstStyle/>
          <a:p>
            <a:pPr indent="-121920" lvl="0" marL="0" rtl="0" algn="l">
              <a:lnSpc>
                <a:spcPct val="90000"/>
              </a:lnSpc>
              <a:spcBef>
                <a:spcPts val="0"/>
              </a:spcBef>
              <a:spcAft>
                <a:spcPts val="0"/>
              </a:spcAft>
              <a:buSzPts val="1920"/>
              <a:buFont typeface="Noto Sans Symbols"/>
              <a:buChar char="►"/>
            </a:pPr>
            <a:r>
              <a:rPr lang="tr-TR" sz="2400"/>
              <a:t>J</a:t>
            </a:r>
            <a:r>
              <a:rPr lang="tr-TR" sz="2000"/>
              <a:t>eneratörler, alternatör ve motorlardan meydana gelen parçaların birleşmesiyle mekanik enerjiyi elektrik enerjisine çeviren sistemlerdir. Hayatımızda yaygınlık gösteren sistemler içerisinde örneklendirmelere tabii tutulabilen jeneratörler, kimyasal enerjilerin elektrik enerjisine dönüştürülmesine veya ışık hücrelerini fotoelektrik sistemine dönüştüren elektrik sistemlerine örnek gösterilebilmektedir.</a:t>
            </a:r>
            <a:endParaRPr/>
          </a:p>
          <a:p>
            <a:pPr indent="0" lvl="0" marL="0" rtl="0" algn="l">
              <a:lnSpc>
                <a:spcPct val="90000"/>
              </a:lnSpc>
              <a:spcBef>
                <a:spcPts val="1000"/>
              </a:spcBef>
              <a:spcAft>
                <a:spcPts val="0"/>
              </a:spcAft>
              <a:buSzPts val="1200"/>
              <a:buFont typeface="Noto Sans Symbols"/>
              <a:buNone/>
            </a:pPr>
            <a:r>
              <a:t/>
            </a:r>
            <a:endParaRPr sz="1500"/>
          </a:p>
        </p:txBody>
      </p:sp>
      <p:pic>
        <p:nvPicPr>
          <p:cNvPr descr="sarı, küçük içeren bir resim&#10;&#10;Yüksek güvenilirlikle oluşturulmuş açıklama" id="184" name="Google Shape;184;p23"/>
          <p:cNvPicPr preferRelativeResize="0"/>
          <p:nvPr>
            <p:ph idx="2" type="pic"/>
          </p:nvPr>
        </p:nvPicPr>
        <p:blipFill rotWithShape="1">
          <a:blip r:embed="rId8">
            <a:alphaModFix/>
          </a:blip>
          <a:srcRect b="-1" l="5197" r="7803" t="0"/>
          <a:stretch/>
        </p:blipFill>
        <p:spPr>
          <a:xfrm>
            <a:off x="5409822" y="1447799"/>
            <a:ext cx="6134477" cy="4572001"/>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idx="1" type="body"/>
          </p:nvPr>
        </p:nvSpPr>
        <p:spPr>
          <a:xfrm>
            <a:off x="1103312" y="500164"/>
            <a:ext cx="8946541" cy="57482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Yataklar ve diğer parçalar: </a:t>
            </a:r>
            <a:endParaRPr/>
          </a:p>
          <a:p>
            <a:pPr indent="0" lvl="0" marL="0" rtl="0" algn="l">
              <a:spcBef>
                <a:spcPts val="1000"/>
              </a:spcBef>
              <a:spcAft>
                <a:spcPts val="0"/>
              </a:spcAft>
              <a:buSzPts val="1920"/>
              <a:buNone/>
            </a:pPr>
            <a:r>
              <a:rPr lang="tr-TR" sz="2400"/>
              <a:t>Rotorun rahatça dönmesini sağlar. Diğer parçalar olarak mil, vantilatör, klemens kutusu gibi parçalar bulunmaktadır.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Duran Endüvili Senkron Makineler:</a:t>
            </a:r>
            <a:endParaRPr/>
          </a:p>
        </p:txBody>
      </p:sp>
      <p:sp>
        <p:nvSpPr>
          <p:cNvPr id="300" name="Google Shape;300;p4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Bu senkron makinelerde statoruna gerilim indüklenen sargılar yerleştirilmiştir. Rotoruna ise kutup sargıları sarılmıştır. Bu tip senkron makineler orta ve büyük güçlü olarak imal edilir</a:t>
            </a:r>
            <a:endParaRPr/>
          </a:p>
          <a:p>
            <a:pPr indent="0" lvl="0" marL="0" rtl="0" algn="l">
              <a:spcBef>
                <a:spcPts val="1000"/>
              </a:spcBef>
              <a:spcAft>
                <a:spcPts val="0"/>
              </a:spcAft>
              <a:buSzPts val="1920"/>
              <a:buNone/>
            </a:pPr>
            <a:r>
              <a:t/>
            </a:r>
            <a:endParaRPr sz="2400"/>
          </a:p>
        </p:txBody>
      </p:sp>
      <p:pic>
        <p:nvPicPr>
          <p:cNvPr descr="metin içeren bir resim&#10;&#10;Yüksek güvenilirlikle oluşturulmuş açıklama" id="301" name="Google Shape;301;p42"/>
          <p:cNvPicPr preferRelativeResize="0"/>
          <p:nvPr/>
        </p:nvPicPr>
        <p:blipFill rotWithShape="1">
          <a:blip r:embed="rId3">
            <a:alphaModFix/>
          </a:blip>
          <a:srcRect b="0" l="0" r="0" t="0"/>
          <a:stretch/>
        </p:blipFill>
        <p:spPr>
          <a:xfrm>
            <a:off x="2610929" y="3288767"/>
            <a:ext cx="5417387" cy="33715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Senkron Makinelerde Frekans ve Hız</a:t>
            </a:r>
            <a:endParaRPr/>
          </a:p>
        </p:txBody>
      </p:sp>
      <p:sp>
        <p:nvSpPr>
          <p:cNvPr id="307" name="Google Shape;307;p4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Statorda meydana gelen kutupların dönüş hızına senkron hız denir. Senkron hız, motorun kutup sayısı ile ters orantılı, frekans ile doğru orantılı değişen bir büyüklüktür.</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0" lvl="0" marL="0" rtl="0" algn="l">
              <a:spcBef>
                <a:spcPts val="1000"/>
              </a:spcBef>
              <a:spcAft>
                <a:spcPts val="0"/>
              </a:spcAft>
              <a:buSzPts val="1600"/>
              <a:buNone/>
            </a:pPr>
            <a:r>
              <a:rPr lang="tr-TR"/>
              <a:t>Ns : Senkron hız (döner manyetik alanın hızı), d/dk</a:t>
            </a:r>
            <a:endParaRPr/>
          </a:p>
          <a:p>
            <a:pPr indent="0" lvl="0" marL="0" rtl="0" algn="l">
              <a:spcBef>
                <a:spcPts val="1000"/>
              </a:spcBef>
              <a:spcAft>
                <a:spcPts val="0"/>
              </a:spcAft>
              <a:buSzPts val="1600"/>
              <a:buNone/>
            </a:pPr>
            <a:r>
              <a:rPr lang="tr-TR"/>
              <a:t>f : Frekans (stator akımlarındaki),Hz</a:t>
            </a:r>
            <a:endParaRPr/>
          </a:p>
          <a:p>
            <a:pPr indent="0" lvl="0" marL="0" rtl="0" algn="l">
              <a:spcBef>
                <a:spcPts val="1000"/>
              </a:spcBef>
              <a:spcAft>
                <a:spcPts val="0"/>
              </a:spcAft>
              <a:buSzPts val="1600"/>
              <a:buNone/>
            </a:pPr>
            <a:r>
              <a:rPr lang="tr-TR"/>
              <a:t>p : Kutup sayısı</a:t>
            </a:r>
            <a:endParaRPr/>
          </a:p>
          <a:p>
            <a:pPr indent="0" lvl="0" marL="0" rtl="0" algn="l">
              <a:spcBef>
                <a:spcPts val="1000"/>
              </a:spcBef>
              <a:spcAft>
                <a:spcPts val="0"/>
              </a:spcAft>
              <a:buSzPts val="1600"/>
              <a:buNone/>
            </a:pPr>
            <a:r>
              <a:t/>
            </a:r>
            <a:endParaRPr/>
          </a:p>
        </p:txBody>
      </p:sp>
      <p:pic>
        <p:nvPicPr>
          <p:cNvPr id="308" name="Google Shape;308;p43"/>
          <p:cNvPicPr preferRelativeResize="0"/>
          <p:nvPr/>
        </p:nvPicPr>
        <p:blipFill rotWithShape="1">
          <a:blip r:embed="rId3">
            <a:alphaModFix/>
          </a:blip>
          <a:srcRect b="0" l="0" r="0" t="0"/>
          <a:stretch/>
        </p:blipFill>
        <p:spPr>
          <a:xfrm>
            <a:off x="1469456" y="3296819"/>
            <a:ext cx="1891880" cy="12276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idx="1" type="body"/>
          </p:nvPr>
        </p:nvSpPr>
        <p:spPr>
          <a:xfrm>
            <a:off x="1103312" y="514541"/>
            <a:ext cx="8946541" cy="573385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Senkron makineler çok büyük güçlü olarak yapılmaktadır. Bu makinelerin güçlerini sınırlayan iki büyük faktör vardır: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 Isınma</a:t>
            </a:r>
            <a:endParaRPr/>
          </a:p>
          <a:p>
            <a:pPr indent="-342900" lvl="0" marL="342900" rtl="0" algn="l">
              <a:spcBef>
                <a:spcPts val="1000"/>
              </a:spcBef>
              <a:spcAft>
                <a:spcPts val="0"/>
              </a:spcAft>
              <a:buSzPts val="1600"/>
              <a:buChar char="►"/>
            </a:pPr>
            <a:r>
              <a:rPr lang="tr-TR"/>
              <a:t>• Rotor çevresel hızı</a:t>
            </a:r>
            <a:endParaRPr/>
          </a:p>
          <a:p>
            <a:pPr indent="-342900" lvl="0" marL="342900" rtl="0" algn="l">
              <a:spcBef>
                <a:spcPts val="1000"/>
              </a:spcBef>
              <a:spcAft>
                <a:spcPts val="0"/>
              </a:spcAft>
              <a:buSzPts val="1600"/>
              <a:buChar char="►"/>
            </a:pPr>
            <a:r>
              <a:rPr lang="tr-TR"/>
              <a:t>Makineyi oluşturan her bir gerecin, belli bir ısı dayanım sınırı ve hıza bağlı olarak kritik fırlama değeri vardır. Bu sınırları geçemeyiz. Yuvarlak kutuplu alternatörlerde büyük güçler için rotor çapı büyütülemediğine göre rotor uzunluğu arttırılır.</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fotoğraf, iç mekan, farklı içeren bir resim&#10;&#10;Yüksek güvenilirlikle oluşturulmuş açıklama" id="318" name="Google Shape;318;p45"/>
          <p:cNvPicPr preferRelativeResize="0"/>
          <p:nvPr>
            <p:ph idx="1" type="body"/>
          </p:nvPr>
        </p:nvPicPr>
        <p:blipFill rotWithShape="1">
          <a:blip r:embed="rId3">
            <a:alphaModFix/>
          </a:blip>
          <a:srcRect b="0" l="0" r="0" t="0"/>
          <a:stretch/>
        </p:blipFill>
        <p:spPr>
          <a:xfrm>
            <a:off x="393007" y="547514"/>
            <a:ext cx="9863944" cy="60848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646111" y="452718"/>
            <a:ext cx="9404723" cy="7966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Alternatörlerin Uyartılması</a:t>
            </a:r>
            <a:endParaRPr/>
          </a:p>
        </p:txBody>
      </p:sp>
      <p:sp>
        <p:nvSpPr>
          <p:cNvPr id="324" name="Google Shape;324;p46"/>
          <p:cNvSpPr txBox="1"/>
          <p:nvPr>
            <p:ph idx="1" type="body"/>
          </p:nvPr>
        </p:nvSpPr>
        <p:spPr>
          <a:xfrm>
            <a:off x="1103312" y="1492202"/>
            <a:ext cx="8946541" cy="475619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Şebekeleri besleyen alternatörlerin yükleri günün her saatinde aynı değildir. Oysa alternatörlerin yüklü çalışma durumlarında (özellikle indüktif yükte) uç gerilimlerinde düşmeler olurken üzerindeki yükü kalkan (boş çalışan) alternatörün uç geriliminde yükselmeler olur. Ancak elektrik şebekelerinde yüke göre değişken bir gerilim değil sabit bir gerilim arzu edilir. Bu da değişik yük durumlarına göre alternatörlerin uç gerilimlerini ayarlamakla sağlanır. Bilindiği gibi alternatörlerde gerilim;</a:t>
            </a:r>
            <a:endParaRPr/>
          </a:p>
          <a:p>
            <a:pPr indent="-342900" lvl="0" marL="342900" rtl="0" algn="l">
              <a:spcBef>
                <a:spcPts val="1000"/>
              </a:spcBef>
              <a:spcAft>
                <a:spcPts val="0"/>
              </a:spcAft>
              <a:buSzPts val="1600"/>
              <a:buChar char="►"/>
            </a:pPr>
            <a:r>
              <a:rPr lang="tr-TR"/>
              <a:t>• Devir sayısı</a:t>
            </a:r>
            <a:endParaRPr/>
          </a:p>
          <a:p>
            <a:pPr indent="-342900" lvl="0" marL="342900" rtl="0" algn="l">
              <a:spcBef>
                <a:spcPts val="1000"/>
              </a:spcBef>
              <a:spcAft>
                <a:spcPts val="0"/>
              </a:spcAft>
              <a:buSzPts val="1600"/>
              <a:buChar char="►"/>
            </a:pPr>
            <a:r>
              <a:rPr lang="tr-TR"/>
              <a:t>• Kutuplardaki manyetik akı gibi değişkenlere bağlıdır</a:t>
            </a:r>
            <a:endParaRPr/>
          </a:p>
          <a:p>
            <a:pPr indent="-342900" lvl="0" marL="342900" rtl="0" algn="l">
              <a:spcBef>
                <a:spcPts val="1000"/>
              </a:spcBef>
              <a:spcAft>
                <a:spcPts val="0"/>
              </a:spcAft>
              <a:buSzPts val="1600"/>
              <a:buChar char="►"/>
            </a:pPr>
            <a:r>
              <a:rPr lang="tr-TR"/>
              <a:t>Devir sayısının değişmesi aynı zamanda (F=P.n/120) frekansı da değiştireceğinden gerilim ayarı için kutuplardaki manyetik akının ( ) değiştirilmesi gerekir. Bunun için de uyartım akımını değiştirmek yeterlidir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idx="1" type="body"/>
          </p:nvPr>
        </p:nvSpPr>
        <p:spPr>
          <a:xfrm>
            <a:off x="1103312" y="212617"/>
            <a:ext cx="8946541" cy="6035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t/>
            </a:r>
            <a:endParaRPr sz="2400"/>
          </a:p>
          <a:p>
            <a:pPr indent="0" lvl="0" marL="0" rtl="0" algn="l">
              <a:spcBef>
                <a:spcPts val="1000"/>
              </a:spcBef>
              <a:spcAft>
                <a:spcPts val="0"/>
              </a:spcAft>
              <a:buSzPts val="1920"/>
              <a:buNone/>
            </a:pPr>
            <a:r>
              <a:t/>
            </a:r>
            <a:endParaRPr sz="2400"/>
          </a:p>
          <a:p>
            <a:pPr indent="0" lvl="0" marL="0" rtl="0" algn="l">
              <a:spcBef>
                <a:spcPts val="1000"/>
              </a:spcBef>
              <a:spcAft>
                <a:spcPts val="0"/>
              </a:spcAft>
              <a:buSzPts val="1920"/>
              <a:buNone/>
            </a:pPr>
            <a:r>
              <a:rPr lang="tr-TR" sz="2400"/>
              <a:t>Alternatörün uyartımı doğru akımla yapılır</a:t>
            </a:r>
            <a:endParaRPr/>
          </a:p>
          <a:p>
            <a:pPr indent="0" lvl="0" marL="0" rtl="0" algn="l">
              <a:spcBef>
                <a:spcPts val="1000"/>
              </a:spcBef>
              <a:spcAft>
                <a:spcPts val="0"/>
              </a:spcAft>
              <a:buSzPts val="1920"/>
              <a:buNone/>
            </a:pPr>
            <a:r>
              <a:rPr lang="tr-TR" sz="2400"/>
              <a:t>Alternatörlerin uyartım akımı başlıca üç şekilde sağlanır:</a:t>
            </a:r>
            <a:endParaRPr/>
          </a:p>
          <a:p>
            <a:pPr indent="-342900" lvl="0" marL="342900" rtl="0" algn="l">
              <a:spcBef>
                <a:spcPts val="1000"/>
              </a:spcBef>
              <a:spcAft>
                <a:spcPts val="0"/>
              </a:spcAft>
              <a:buSzPts val="1920"/>
              <a:buChar char="►"/>
            </a:pPr>
            <a:r>
              <a:rPr lang="tr-TR" sz="2400"/>
              <a:t>Serbest uyartım</a:t>
            </a:r>
            <a:endParaRPr/>
          </a:p>
          <a:p>
            <a:pPr indent="-342900" lvl="0" marL="342900" rtl="0" algn="l">
              <a:spcBef>
                <a:spcPts val="1000"/>
              </a:spcBef>
              <a:spcAft>
                <a:spcPts val="0"/>
              </a:spcAft>
              <a:buSzPts val="1920"/>
              <a:buChar char="►"/>
            </a:pPr>
            <a:r>
              <a:rPr lang="tr-TR" sz="2400"/>
              <a:t> özel uyartım</a:t>
            </a:r>
            <a:endParaRPr/>
          </a:p>
          <a:p>
            <a:pPr indent="-342900" lvl="0" marL="342900" rtl="0" algn="l">
              <a:spcBef>
                <a:spcPts val="1000"/>
              </a:spcBef>
              <a:spcAft>
                <a:spcPts val="0"/>
              </a:spcAft>
              <a:buSzPts val="1920"/>
              <a:buChar char="►"/>
            </a:pPr>
            <a:r>
              <a:rPr lang="tr-TR" sz="2400"/>
              <a:t> kendi kendine uyartım</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idx="1" type="body"/>
          </p:nvPr>
        </p:nvSpPr>
        <p:spPr>
          <a:xfrm>
            <a:off x="1112837" y="721788"/>
            <a:ext cx="8946541" cy="50122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60"/>
              <a:buChar char="►"/>
            </a:pPr>
            <a:r>
              <a:rPr lang="tr-TR" sz="3200" u="sng"/>
              <a:t>SERBEST UYARTIM</a:t>
            </a:r>
            <a:endParaRPr/>
          </a:p>
          <a:p>
            <a:pPr indent="-342900" lvl="0" marL="342900" rtl="0" algn="l">
              <a:spcBef>
                <a:spcPts val="1000"/>
              </a:spcBef>
              <a:spcAft>
                <a:spcPts val="0"/>
              </a:spcAft>
              <a:buSzPts val="1920"/>
              <a:buChar char="►"/>
            </a:pPr>
            <a:r>
              <a:rPr lang="tr-TR" sz="2400"/>
              <a:t>Uyartım makinesi, ana makineden tamamen ayrıdır. Arada yalnız elektrikî bir bağlantı vardır. Serbest uyartımda enerji bir akümülatör bataryasından veya doğru akım dinamosundan sağlanır. Bu enerjiyle santralde bulunan diğer makinelerde uyartılabilir.</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335" name="Google Shape;335;p48"/>
          <p:cNvPicPr preferRelativeResize="0"/>
          <p:nvPr/>
        </p:nvPicPr>
        <p:blipFill rotWithShape="1">
          <a:blip r:embed="rId3">
            <a:alphaModFix/>
          </a:blip>
          <a:srcRect b="0" l="0" r="0" t="0"/>
          <a:stretch/>
        </p:blipFill>
        <p:spPr>
          <a:xfrm>
            <a:off x="2258721" y="3326466"/>
            <a:ext cx="5518029" cy="22099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idx="1" type="body"/>
          </p:nvPr>
        </p:nvSpPr>
        <p:spPr>
          <a:xfrm>
            <a:off x="1103312" y="543296"/>
            <a:ext cx="8946541" cy="570510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Özel uyartım:</a:t>
            </a:r>
            <a:endParaRPr/>
          </a:p>
          <a:p>
            <a:pPr indent="0" lvl="0" marL="0" rtl="0" algn="l">
              <a:spcBef>
                <a:spcPts val="1000"/>
              </a:spcBef>
              <a:spcAft>
                <a:spcPts val="0"/>
              </a:spcAft>
              <a:buSzPts val="1920"/>
              <a:buNone/>
            </a:pPr>
            <a:r>
              <a:rPr lang="tr-TR" sz="2400"/>
              <a:t>Bu sistemde senkron makinenin miline bir uyartım dinamosu yerleştirilmiştir. Böylece gerekli uyartım akımı sağlanır. Uyartım akımı sağlayan dinamonun gücü, senkron makinenin gücünün en çok % 5 i kadardır. Örneğin 250 kVA lık bir alternatör için 10-12,5 kW uyartım dinamosu yeterlidir. Bazı alternatörlerde iyi bir gerilim ayarı ve kararlı çalışma için çift dinamo kullanılır. Bunlardan ikincisi, uyartım dinamosunun kutuplarını uyarmak içindir.</a:t>
            </a:r>
            <a:endParaRPr/>
          </a:p>
          <a:p>
            <a:pPr indent="0" lvl="0" marL="0" rtl="0" algn="l">
              <a:spcBef>
                <a:spcPts val="1000"/>
              </a:spcBef>
              <a:spcAft>
                <a:spcPts val="0"/>
              </a:spcAft>
              <a:buSzPts val="1920"/>
              <a:buNone/>
            </a:pPr>
            <a:r>
              <a:t/>
            </a:r>
            <a:endParaRPr sz="2400"/>
          </a:p>
        </p:txBody>
      </p:sp>
      <p:pic>
        <p:nvPicPr>
          <p:cNvPr descr="ekran görüntüsü içeren bir resim&#10;&#10;Çok yüksek güvenilirlikle oluşturulmuş açıklama" id="341" name="Google Shape;341;p49"/>
          <p:cNvPicPr preferRelativeResize="0"/>
          <p:nvPr/>
        </p:nvPicPr>
        <p:blipFill rotWithShape="1">
          <a:blip r:embed="rId3">
            <a:alphaModFix/>
          </a:blip>
          <a:srcRect b="0" l="0" r="0" t="0"/>
          <a:stretch/>
        </p:blipFill>
        <p:spPr>
          <a:xfrm>
            <a:off x="1331344" y="4113253"/>
            <a:ext cx="8623538" cy="21395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idx="1" type="body"/>
          </p:nvPr>
        </p:nvSpPr>
        <p:spPr>
          <a:xfrm>
            <a:off x="1103312" y="471409"/>
            <a:ext cx="8946541" cy="577699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920"/>
              <a:buNone/>
            </a:pPr>
            <a:r>
              <a:rPr lang="tr-TR" sz="2400"/>
              <a:t>Kendi kendine uyartım:</a:t>
            </a:r>
            <a:endParaRPr/>
          </a:p>
          <a:p>
            <a:pPr indent="0" lvl="0" marL="0" rtl="0" algn="l">
              <a:spcBef>
                <a:spcPts val="1000"/>
              </a:spcBef>
              <a:spcAft>
                <a:spcPts val="0"/>
              </a:spcAft>
              <a:buSzPts val="1920"/>
              <a:buNone/>
            </a:pPr>
            <a:r>
              <a:rPr lang="tr-TR" sz="2400"/>
              <a:t>Son zamanlarda senkron makinelerde kendi kendine uyartım çok kullanılmaya başlanmıştır. Bunlarda aynen kendi kendine uyartımlı dinamolarda olduğu gibi alternatörün artık manyetik alanından yararlanılır. Alternatörün ürettiği alternatif gerilim, doğrultmaçlar aracılığı ile doğrultulur ve kutuplar uyartılır. </a:t>
            </a:r>
            <a:endParaRPr/>
          </a:p>
          <a:p>
            <a:pPr indent="0" lvl="0" marL="0" rtl="0" algn="l">
              <a:spcBef>
                <a:spcPts val="1000"/>
              </a:spcBef>
              <a:spcAft>
                <a:spcPts val="0"/>
              </a:spcAft>
              <a:buSzPts val="1920"/>
              <a:buNone/>
            </a:pPr>
            <a:r>
              <a:t/>
            </a:r>
            <a:endParaRPr sz="2400"/>
          </a:p>
        </p:txBody>
      </p:sp>
      <p:pic>
        <p:nvPicPr>
          <p:cNvPr id="347" name="Google Shape;347;p50"/>
          <p:cNvPicPr preferRelativeResize="0"/>
          <p:nvPr/>
        </p:nvPicPr>
        <p:blipFill rotWithShape="1">
          <a:blip r:embed="rId3">
            <a:alphaModFix/>
          </a:blip>
          <a:srcRect b="0" l="0" r="0" t="0"/>
          <a:stretch/>
        </p:blipFill>
        <p:spPr>
          <a:xfrm>
            <a:off x="1906439" y="3251295"/>
            <a:ext cx="6783236" cy="30583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646111" y="452718"/>
            <a:ext cx="9404723" cy="58102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JENERATÖR ÇALIŞMA PRENSİBİ</a:t>
            </a:r>
            <a:endParaRPr/>
          </a:p>
        </p:txBody>
      </p:sp>
      <p:sp>
        <p:nvSpPr>
          <p:cNvPr id="190" name="Google Shape;190;p24"/>
          <p:cNvSpPr txBox="1"/>
          <p:nvPr>
            <p:ph idx="1" type="body"/>
          </p:nvPr>
        </p:nvSpPr>
        <p:spPr>
          <a:xfrm>
            <a:off x="1103312" y="1492202"/>
            <a:ext cx="8946541" cy="475619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tr-TR" sz="2400"/>
              <a:t>Jeneratörlerin çalışma prensipleri Faraday yasasına dayanmaktadır. Tel bobinleri üzerinde çevrilmiş olan manyetik akım çizgi sayılarında değişiklik gösterildiği an bobinde değişim akım sayısına orantılı şekilde elektromotor kuvvet meydana getirir. Her elektrik sisteminde ve mühendislik işlemlerinde olduğu gibi Jeneratörlerde de matematiksel çözümler meydana geliyor. Dinamolarda meydana gelen elektromanyetik indüksiyon akımı, mıknatıs bir alan içerisindeyken hareket ettirilmesiyle oluşur. Yani bobin N ve S kutupları arasında dönerek bir alan oluşturur, bu alan da alternatif gerilimi oluşturacaktır.</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Senkron Generatörlerin Paralel Bağlanması</a:t>
            </a:r>
            <a:br>
              <a:rPr lang="tr-TR"/>
            </a:br>
            <a:endParaRPr/>
          </a:p>
        </p:txBody>
      </p:sp>
      <p:sp>
        <p:nvSpPr>
          <p:cNvPr id="353" name="Google Shape;353;p5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      Alternatörlerin Paralel Bağlama Sebepleri</a:t>
            </a:r>
            <a:endParaRPr/>
          </a:p>
          <a:p>
            <a:pPr indent="0" lvl="0" marL="0" rtl="0" algn="l">
              <a:spcBef>
                <a:spcPts val="1000"/>
              </a:spcBef>
              <a:spcAft>
                <a:spcPts val="0"/>
              </a:spcAft>
              <a:buSzPts val="1600"/>
              <a:buNone/>
            </a:pPr>
            <a:r>
              <a:rPr lang="tr-TR"/>
              <a:t>• Bildiğiniz gibi elektrik şebekelerindeki yük, günün belli saatlerinde artan ve belli saatlerinde azalan değişken bir yüktür. Bu yükün tek bir alternatörle beslendiğini düşünürsek alternatörün gücünün hangi yüke göre düzenleneceği sorusuna cevap veremeyiz. Alternatör gücü maksimum yüke göre düzenlenirse yükün azaldığı saatlerde alternatör düşük verimle çalışır. Bütün elektrik makineleri nominal (etiket) yük değerinde en yüksek verimle çalışırlar. Alternatör gücü, minimum yüke göre zaten düzenlenemez. Çünkü yük arttığında alternatör sargılarından geçen akım, sargılar için tehlikeli olur. Besleme birden fazla alternatör tarafından yapılırsa yük miktarı arttıkça devreye paralel bağlı alternatör sokarak artan yük miktarı karşılanır. Yük azaldıkça devreden alternatör çıkarılarak sistemin verimi yükseltilir.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idx="1" type="body"/>
          </p:nvPr>
        </p:nvSpPr>
        <p:spPr>
          <a:xfrm>
            <a:off x="1103312" y="514541"/>
            <a:ext cx="8946541" cy="573385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 Ayrıca paralel bağlı alternatörlerde beslenen sistemde işletme emniyeti de sağlanır. Arıza yapan alternatör devre dışı bırakılarak diğer alternatörlerle beslemede süreklilik sağlanır. </a:t>
            </a:r>
            <a:endParaRPr/>
          </a:p>
          <a:p>
            <a:pPr indent="-342900" lvl="0" marL="342900" rtl="0" algn="l">
              <a:spcBef>
                <a:spcPts val="1000"/>
              </a:spcBef>
              <a:spcAft>
                <a:spcPts val="0"/>
              </a:spcAft>
              <a:buSzPts val="1600"/>
              <a:buChar char="►"/>
            </a:pPr>
            <a:r>
              <a:rPr lang="tr-TR"/>
              <a:t>• Ameliyat sırasında elektriğin kesildiğini düşünelim..! </a:t>
            </a:r>
            <a:endParaRPr/>
          </a:p>
          <a:p>
            <a:pPr indent="-342900" lvl="0" marL="342900" rtl="0" algn="l">
              <a:spcBef>
                <a:spcPts val="1000"/>
              </a:spcBef>
              <a:spcAft>
                <a:spcPts val="0"/>
              </a:spcAft>
              <a:buSzPts val="1600"/>
              <a:buChar char="►"/>
            </a:pPr>
            <a:r>
              <a:rPr lang="tr-TR"/>
              <a:t>• Aynı şekilde alternatörlerin bakıma alınmalarında aboneler (yük) elektriksiz kalmamış olur. </a:t>
            </a:r>
            <a:endParaRPr/>
          </a:p>
          <a:p>
            <a:pPr indent="-342900" lvl="0" marL="342900" rtl="0" algn="l">
              <a:spcBef>
                <a:spcPts val="1000"/>
              </a:spcBef>
              <a:spcAft>
                <a:spcPts val="0"/>
              </a:spcAft>
              <a:buSzPts val="1600"/>
              <a:buChar char="►"/>
            </a:pPr>
            <a:r>
              <a:rPr lang="tr-TR"/>
              <a:t>• Şebekenin gelişmesi, mevcut senkron generatör yükü karşılayamaz ise başka alternatörlerin beslemeye katılmasını sağlamak için alternatörler paralel bağlanırlar.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a:t>
            </a:r>
            <a:endParaRPr/>
          </a:p>
        </p:txBody>
      </p:sp>
      <p:sp>
        <p:nvSpPr>
          <p:cNvPr id="364" name="Google Shape;364;p53"/>
          <p:cNvSpPr txBox="1"/>
          <p:nvPr>
            <p:ph idx="1" type="body"/>
          </p:nvPr>
        </p:nvSpPr>
        <p:spPr>
          <a:xfrm>
            <a:off x="532660" y="452718"/>
            <a:ext cx="9517194" cy="57956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Örnek 1:</a:t>
            </a:r>
            <a:endParaRPr/>
          </a:p>
          <a:p>
            <a:pPr indent="0" lvl="0" marL="0" rtl="0" algn="l">
              <a:spcBef>
                <a:spcPts val="1000"/>
              </a:spcBef>
              <a:spcAft>
                <a:spcPts val="0"/>
              </a:spcAft>
              <a:buSzPts val="1600"/>
              <a:buNone/>
            </a:pPr>
            <a:r>
              <a:rPr lang="tr-TR"/>
              <a:t>Paralel bağlanacak alternatorlerde aşağıdakilerden hangi şart gerekli değildir?</a:t>
            </a:r>
            <a:endParaRPr/>
          </a:p>
          <a:p>
            <a:pPr indent="0" lvl="0" marL="0" rtl="0" algn="l">
              <a:spcBef>
                <a:spcPts val="1000"/>
              </a:spcBef>
              <a:spcAft>
                <a:spcPts val="0"/>
              </a:spcAft>
              <a:buSzPts val="1600"/>
              <a:buNone/>
            </a:pPr>
            <a:r>
              <a:rPr lang="tr-TR"/>
              <a:t>A) Gerilim Eşitliği</a:t>
            </a:r>
            <a:endParaRPr/>
          </a:p>
          <a:p>
            <a:pPr indent="0" lvl="0" marL="0" rtl="0" algn="l">
              <a:spcBef>
                <a:spcPts val="1000"/>
              </a:spcBef>
              <a:spcAft>
                <a:spcPts val="0"/>
              </a:spcAft>
              <a:buSzPts val="1600"/>
              <a:buNone/>
            </a:pPr>
            <a:r>
              <a:rPr lang="tr-TR"/>
              <a:t>B) Frekans eşitliği</a:t>
            </a:r>
            <a:endParaRPr/>
          </a:p>
          <a:p>
            <a:pPr indent="0" lvl="0" marL="0" rtl="0" algn="l">
              <a:spcBef>
                <a:spcPts val="1000"/>
              </a:spcBef>
              <a:spcAft>
                <a:spcPts val="0"/>
              </a:spcAft>
              <a:buSzPts val="1600"/>
              <a:buNone/>
            </a:pPr>
            <a:r>
              <a:rPr lang="tr-TR"/>
              <a:t>C) Faz sıralarının aynı olması</a:t>
            </a:r>
            <a:endParaRPr/>
          </a:p>
          <a:p>
            <a:pPr indent="0" lvl="0" marL="0" rtl="0" algn="l">
              <a:spcBef>
                <a:spcPts val="1000"/>
              </a:spcBef>
              <a:spcAft>
                <a:spcPts val="0"/>
              </a:spcAft>
              <a:buSzPts val="1600"/>
              <a:buNone/>
            </a:pPr>
            <a:r>
              <a:rPr lang="tr-TR"/>
              <a:t>D) Güçlerinin eşit olması</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rPr lang="tr-TR"/>
              <a:t>Cevap : 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a:t>
            </a:r>
            <a:endParaRPr/>
          </a:p>
        </p:txBody>
      </p:sp>
      <p:sp>
        <p:nvSpPr>
          <p:cNvPr id="370" name="Google Shape;370;p54"/>
          <p:cNvSpPr txBox="1"/>
          <p:nvPr>
            <p:ph idx="1" type="body"/>
          </p:nvPr>
        </p:nvSpPr>
        <p:spPr>
          <a:xfrm>
            <a:off x="417250" y="452718"/>
            <a:ext cx="9632603" cy="57956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Örnek 2 :</a:t>
            </a:r>
            <a:endParaRPr/>
          </a:p>
          <a:p>
            <a:pPr indent="0" lvl="0" marL="0" rtl="0" algn="l">
              <a:spcBef>
                <a:spcPts val="1000"/>
              </a:spcBef>
              <a:spcAft>
                <a:spcPts val="0"/>
              </a:spcAft>
              <a:buSzPts val="1600"/>
              <a:buNone/>
            </a:pPr>
            <a:r>
              <a:rPr lang="tr-TR"/>
              <a:t>Aşağıdakilerden hangisi alternatörün parçalarından birisi </a:t>
            </a:r>
            <a:r>
              <a:rPr b="1" lang="tr-TR"/>
              <a:t>değildir? </a:t>
            </a:r>
            <a:endParaRPr/>
          </a:p>
          <a:p>
            <a:pPr indent="0" lvl="0" marL="0" rtl="0" algn="l">
              <a:spcBef>
                <a:spcPts val="1000"/>
              </a:spcBef>
              <a:spcAft>
                <a:spcPts val="0"/>
              </a:spcAft>
              <a:buSzPts val="1600"/>
              <a:buNone/>
            </a:pPr>
            <a:r>
              <a:rPr lang="tr-TR"/>
              <a:t>A) Kutuplar</a:t>
            </a:r>
            <a:endParaRPr/>
          </a:p>
          <a:p>
            <a:pPr indent="0" lvl="0" marL="0" rtl="0" algn="l">
              <a:spcBef>
                <a:spcPts val="1000"/>
              </a:spcBef>
              <a:spcAft>
                <a:spcPts val="0"/>
              </a:spcAft>
              <a:buSzPts val="1600"/>
              <a:buNone/>
            </a:pPr>
            <a:r>
              <a:rPr lang="tr-TR"/>
              <a:t>B) Fırçalar </a:t>
            </a:r>
            <a:endParaRPr/>
          </a:p>
          <a:p>
            <a:pPr indent="0" lvl="0" marL="0" rtl="0" algn="l">
              <a:spcBef>
                <a:spcPts val="1000"/>
              </a:spcBef>
              <a:spcAft>
                <a:spcPts val="0"/>
              </a:spcAft>
              <a:buSzPts val="1600"/>
              <a:buNone/>
            </a:pPr>
            <a:r>
              <a:rPr lang="tr-TR"/>
              <a:t>C) Kollektör  </a:t>
            </a:r>
            <a:endParaRPr/>
          </a:p>
          <a:p>
            <a:pPr indent="0" lvl="0" marL="0" rtl="0" algn="l">
              <a:spcBef>
                <a:spcPts val="1000"/>
              </a:spcBef>
              <a:spcAft>
                <a:spcPts val="0"/>
              </a:spcAft>
              <a:buSzPts val="1600"/>
              <a:buNone/>
            </a:pPr>
            <a:r>
              <a:rPr lang="tr-TR"/>
              <a:t>D) Endüvi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rPr lang="tr-TR"/>
              <a:t>Cevap : 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a:t>
            </a:r>
            <a:endParaRPr/>
          </a:p>
        </p:txBody>
      </p:sp>
      <p:sp>
        <p:nvSpPr>
          <p:cNvPr id="376" name="Google Shape;376;p55"/>
          <p:cNvSpPr txBox="1"/>
          <p:nvPr>
            <p:ph idx="1" type="body"/>
          </p:nvPr>
        </p:nvSpPr>
        <p:spPr>
          <a:xfrm>
            <a:off x="488272" y="452718"/>
            <a:ext cx="9561581" cy="57956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Örnek 3 :</a:t>
            </a:r>
            <a:endParaRPr/>
          </a:p>
          <a:p>
            <a:pPr indent="0" lvl="0" marL="0" rtl="0" algn="l">
              <a:spcBef>
                <a:spcPts val="1000"/>
              </a:spcBef>
              <a:spcAft>
                <a:spcPts val="0"/>
              </a:spcAft>
              <a:buSzPts val="1600"/>
              <a:buNone/>
            </a:pPr>
            <a:r>
              <a:rPr lang="tr-TR"/>
              <a:t>Aşağıdakilerden hangisi alternatör gerilimini </a:t>
            </a:r>
            <a:r>
              <a:rPr b="1" lang="tr-TR"/>
              <a:t>arttırmaz? </a:t>
            </a:r>
            <a:endParaRPr/>
          </a:p>
          <a:p>
            <a:pPr indent="0" lvl="0" marL="0" rtl="0" algn="l">
              <a:spcBef>
                <a:spcPts val="1000"/>
              </a:spcBef>
              <a:spcAft>
                <a:spcPts val="0"/>
              </a:spcAft>
              <a:buSzPts val="1600"/>
              <a:buNone/>
            </a:pPr>
            <a:r>
              <a:rPr lang="tr-TR"/>
              <a:t>A) Kutup manyetik alanını arttırmak. </a:t>
            </a:r>
            <a:endParaRPr/>
          </a:p>
          <a:p>
            <a:pPr indent="0" lvl="0" marL="0" rtl="0" algn="l">
              <a:spcBef>
                <a:spcPts val="1000"/>
              </a:spcBef>
              <a:spcAft>
                <a:spcPts val="0"/>
              </a:spcAft>
              <a:buSzPts val="1600"/>
              <a:buNone/>
            </a:pPr>
            <a:r>
              <a:rPr lang="tr-TR"/>
              <a:t>B) Stator sarım sayısını arttırmak. </a:t>
            </a:r>
            <a:endParaRPr/>
          </a:p>
          <a:p>
            <a:pPr indent="0" lvl="0" marL="0" rtl="0" algn="l">
              <a:spcBef>
                <a:spcPts val="1000"/>
              </a:spcBef>
              <a:spcAft>
                <a:spcPts val="0"/>
              </a:spcAft>
              <a:buSzPts val="1600"/>
              <a:buNone/>
            </a:pPr>
            <a:r>
              <a:rPr lang="tr-TR"/>
              <a:t>C) Kutuplara uygulanan DC gerilimi arttırmak. </a:t>
            </a:r>
            <a:endParaRPr/>
          </a:p>
          <a:p>
            <a:pPr indent="0" lvl="0" marL="0" rtl="0" algn="l">
              <a:spcBef>
                <a:spcPts val="1000"/>
              </a:spcBef>
              <a:spcAft>
                <a:spcPts val="0"/>
              </a:spcAft>
              <a:buSzPts val="1600"/>
              <a:buNone/>
            </a:pPr>
            <a:r>
              <a:rPr lang="tr-TR"/>
              <a:t>D) Alternatörü kısa adımlı yapmak.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rPr lang="tr-TR"/>
              <a:t>Cevap : 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a:t>
            </a:r>
            <a:endParaRPr/>
          </a:p>
        </p:txBody>
      </p:sp>
      <p:sp>
        <p:nvSpPr>
          <p:cNvPr id="382" name="Google Shape;382;p56"/>
          <p:cNvSpPr txBox="1"/>
          <p:nvPr>
            <p:ph idx="1" type="body"/>
          </p:nvPr>
        </p:nvSpPr>
        <p:spPr>
          <a:xfrm>
            <a:off x="506028" y="452718"/>
            <a:ext cx="9543826" cy="57956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Örnek 4 :</a:t>
            </a:r>
            <a:endParaRPr/>
          </a:p>
          <a:p>
            <a:pPr indent="0" lvl="0" marL="0" rtl="0" algn="l">
              <a:spcBef>
                <a:spcPts val="1000"/>
              </a:spcBef>
              <a:spcAft>
                <a:spcPts val="0"/>
              </a:spcAft>
              <a:buSzPts val="1600"/>
              <a:buNone/>
            </a:pPr>
            <a:r>
              <a:rPr lang="tr-TR"/>
              <a:t>Aşağıdakilerden hangisi alternatör ömrünü </a:t>
            </a:r>
            <a:r>
              <a:rPr b="1" lang="tr-TR"/>
              <a:t>kısaltmaz? </a:t>
            </a:r>
            <a:endParaRPr/>
          </a:p>
          <a:p>
            <a:pPr indent="0" lvl="0" marL="0" rtl="0" algn="l">
              <a:spcBef>
                <a:spcPts val="1000"/>
              </a:spcBef>
              <a:spcAft>
                <a:spcPts val="0"/>
              </a:spcAft>
              <a:buSzPts val="1600"/>
              <a:buNone/>
            </a:pPr>
            <a:r>
              <a:rPr lang="tr-TR"/>
              <a:t>A) Düşük yükte çalıştırma </a:t>
            </a:r>
            <a:endParaRPr/>
          </a:p>
          <a:p>
            <a:pPr indent="0" lvl="0" marL="0" rtl="0" algn="l">
              <a:spcBef>
                <a:spcPts val="1000"/>
              </a:spcBef>
              <a:spcAft>
                <a:spcPts val="0"/>
              </a:spcAft>
              <a:buSzPts val="1600"/>
              <a:buNone/>
            </a:pPr>
            <a:r>
              <a:rPr lang="tr-TR"/>
              <a:t>B) Dengesiz yüklenme </a:t>
            </a:r>
            <a:endParaRPr/>
          </a:p>
          <a:p>
            <a:pPr indent="0" lvl="0" marL="0" rtl="0" algn="l">
              <a:spcBef>
                <a:spcPts val="1000"/>
              </a:spcBef>
              <a:spcAft>
                <a:spcPts val="0"/>
              </a:spcAft>
              <a:buSzPts val="1600"/>
              <a:buNone/>
            </a:pPr>
            <a:r>
              <a:rPr lang="tr-TR"/>
              <a:t>C) Aşırı akımlar </a:t>
            </a:r>
            <a:endParaRPr/>
          </a:p>
          <a:p>
            <a:pPr indent="0" lvl="0" marL="0" rtl="0" algn="l">
              <a:spcBef>
                <a:spcPts val="1000"/>
              </a:spcBef>
              <a:spcAft>
                <a:spcPts val="0"/>
              </a:spcAft>
              <a:buSzPts val="1600"/>
              <a:buNone/>
            </a:pPr>
            <a:r>
              <a:rPr lang="tr-TR"/>
              <a:t>D) Harmonikler </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rPr lang="tr-TR"/>
              <a:t>Cevap : A</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a:t>
            </a:r>
            <a:endParaRPr/>
          </a:p>
        </p:txBody>
      </p:sp>
      <p:sp>
        <p:nvSpPr>
          <p:cNvPr id="388" name="Google Shape;388;p57"/>
          <p:cNvSpPr txBox="1"/>
          <p:nvPr>
            <p:ph idx="1" type="body"/>
          </p:nvPr>
        </p:nvSpPr>
        <p:spPr>
          <a:xfrm>
            <a:off x="488272" y="541538"/>
            <a:ext cx="9561581" cy="5706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tr-TR"/>
              <a:t>Örnek 5 :</a:t>
            </a:r>
            <a:endParaRPr/>
          </a:p>
          <a:p>
            <a:pPr indent="0" lvl="0" marL="0" rtl="0" algn="l">
              <a:spcBef>
                <a:spcPts val="1000"/>
              </a:spcBef>
              <a:spcAft>
                <a:spcPts val="0"/>
              </a:spcAft>
              <a:buSzPts val="1600"/>
              <a:buNone/>
            </a:pPr>
            <a:r>
              <a:rPr lang="tr-TR"/>
              <a:t>Alternatorlerin uyartımı aşağıdaki seceneklerin hangisi ile yapılmaz?</a:t>
            </a:r>
            <a:endParaRPr/>
          </a:p>
          <a:p>
            <a:pPr indent="0" lvl="0" marL="0" rtl="0" algn="l">
              <a:spcBef>
                <a:spcPts val="1000"/>
              </a:spcBef>
              <a:spcAft>
                <a:spcPts val="0"/>
              </a:spcAft>
              <a:buSzPts val="1600"/>
              <a:buNone/>
            </a:pPr>
            <a:r>
              <a:rPr lang="tr-TR"/>
              <a:t>A) Serbest uyartım</a:t>
            </a:r>
            <a:endParaRPr/>
          </a:p>
          <a:p>
            <a:pPr indent="0" lvl="0" marL="0" rtl="0" algn="l">
              <a:spcBef>
                <a:spcPts val="1000"/>
              </a:spcBef>
              <a:spcAft>
                <a:spcPts val="0"/>
              </a:spcAft>
              <a:buSzPts val="1600"/>
              <a:buNone/>
            </a:pPr>
            <a:r>
              <a:rPr lang="tr-TR"/>
              <a:t>B) AA ile uyartım</a:t>
            </a:r>
            <a:endParaRPr/>
          </a:p>
          <a:p>
            <a:pPr indent="0" lvl="0" marL="0" rtl="0" algn="l">
              <a:spcBef>
                <a:spcPts val="1000"/>
              </a:spcBef>
              <a:spcAft>
                <a:spcPts val="0"/>
              </a:spcAft>
              <a:buSzPts val="1600"/>
              <a:buNone/>
            </a:pPr>
            <a:r>
              <a:rPr lang="tr-TR"/>
              <a:t>C) Özel uyartım</a:t>
            </a:r>
            <a:endParaRPr/>
          </a:p>
          <a:p>
            <a:pPr indent="0" lvl="0" marL="0" rtl="0" algn="l">
              <a:spcBef>
                <a:spcPts val="1000"/>
              </a:spcBef>
              <a:spcAft>
                <a:spcPts val="0"/>
              </a:spcAft>
              <a:buSzPts val="1600"/>
              <a:buNone/>
            </a:pPr>
            <a:r>
              <a:rPr lang="tr-TR"/>
              <a:t>D) Kendi kendine uyartım</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rPr lang="tr-TR"/>
              <a:t>Cevap : 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HAZIRLAYANLAR</a:t>
            </a:r>
            <a:endParaRPr/>
          </a:p>
        </p:txBody>
      </p:sp>
      <p:sp>
        <p:nvSpPr>
          <p:cNvPr id="394" name="Google Shape;394;p5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60"/>
              <a:buChar char="►"/>
            </a:pPr>
            <a:r>
              <a:rPr lang="tr-TR" sz="3200"/>
              <a:t>HALİL İBRAHİM CEBİR 2015010226073</a:t>
            </a:r>
            <a:endParaRPr/>
          </a:p>
          <a:p>
            <a:pPr indent="-342900" lvl="0" marL="342900" rtl="0" algn="l">
              <a:spcBef>
                <a:spcPts val="1000"/>
              </a:spcBef>
              <a:spcAft>
                <a:spcPts val="0"/>
              </a:spcAft>
              <a:buSzPts val="2560"/>
              <a:buChar char="►"/>
            </a:pPr>
            <a:r>
              <a:rPr lang="tr-TR" sz="3200"/>
              <a:t>KERİM CAN BAŞALAN 2015010226041</a:t>
            </a:r>
            <a:endParaRPr/>
          </a:p>
          <a:p>
            <a:pPr indent="-342900" lvl="0" marL="342900" rtl="0" algn="l">
              <a:spcBef>
                <a:spcPts val="1000"/>
              </a:spcBef>
              <a:spcAft>
                <a:spcPts val="0"/>
              </a:spcAft>
              <a:buSzPts val="2560"/>
              <a:buChar char="►"/>
            </a:pPr>
            <a:r>
              <a:rPr lang="tr-TR" sz="3200"/>
              <a:t>TEVFİK AKDAN 2013010226024</a:t>
            </a:r>
            <a:endParaRPr/>
          </a:p>
          <a:p>
            <a:pPr indent="-342900" lvl="0" marL="342900" rtl="0" algn="l">
              <a:spcBef>
                <a:spcPts val="1000"/>
              </a:spcBef>
              <a:spcAft>
                <a:spcPts val="0"/>
              </a:spcAft>
              <a:buSzPts val="2560"/>
              <a:buChar char="►"/>
            </a:pPr>
            <a:r>
              <a:rPr lang="tr-TR" sz="3200"/>
              <a:t>SİNAN TOKLAR 2015110226007</a:t>
            </a:r>
            <a:endParaRPr/>
          </a:p>
          <a:p>
            <a:pPr indent="-180340" lvl="0" marL="342900" rtl="0" algn="l">
              <a:spcBef>
                <a:spcPts val="1000"/>
              </a:spcBef>
              <a:spcAft>
                <a:spcPts val="0"/>
              </a:spcAft>
              <a:buSzPts val="2560"/>
              <a:buNone/>
            </a:pPr>
            <a:r>
              <a:t/>
            </a: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Kaynakça</a:t>
            </a:r>
            <a:br>
              <a:rPr lang="tr-TR"/>
            </a:br>
            <a:endParaRPr/>
          </a:p>
        </p:txBody>
      </p:sp>
      <p:sp>
        <p:nvSpPr>
          <p:cNvPr id="400" name="Google Shape;400;p59"/>
          <p:cNvSpPr txBox="1"/>
          <p:nvPr>
            <p:ph idx="1" type="body"/>
          </p:nvPr>
        </p:nvSpPr>
        <p:spPr>
          <a:xfrm>
            <a:off x="577049" y="1384917"/>
            <a:ext cx="10968839" cy="486348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tr-TR" sz="2400" u="sng"/>
              <a:t>MEGEP - ELEKTRİK ELEKTRONİK TEKNOLOJİSİ</a:t>
            </a:r>
            <a:endParaRPr/>
          </a:p>
          <a:p>
            <a:pPr indent="-342900" lvl="0" marL="342900" rtl="0" algn="l">
              <a:spcBef>
                <a:spcPts val="1000"/>
              </a:spcBef>
              <a:spcAft>
                <a:spcPts val="0"/>
              </a:spcAft>
              <a:buSzPts val="1920"/>
              <a:buChar char="►"/>
            </a:pPr>
            <a:r>
              <a:rPr lang="tr-TR" sz="2400" u="sng">
                <a:solidFill>
                  <a:schemeClr val="hlink"/>
                </a:solidFill>
                <a:hlinkClick r:id="rId3"/>
              </a:rPr>
              <a:t>https://www.elektrikport.com/makale-detay/senkron-jeneratorler-nasil-calisir-1-bolum/15108#ad-image-0</a:t>
            </a:r>
            <a:endParaRPr sz="2400" u="sng"/>
          </a:p>
          <a:p>
            <a:pPr indent="-342900" lvl="0" marL="342900" rtl="0" algn="l">
              <a:spcBef>
                <a:spcPts val="1000"/>
              </a:spcBef>
              <a:spcAft>
                <a:spcPts val="0"/>
              </a:spcAft>
              <a:buSzPts val="1920"/>
              <a:buChar char="►"/>
            </a:pPr>
            <a:r>
              <a:rPr lang="tr-TR" sz="2400" u="sng"/>
              <a:t>1. SINIF ELEKTRİK TESİSATÇILIĞI ELEKTRİK MAKİNALARI VE LABORATUVARI</a:t>
            </a:r>
            <a:endParaRPr/>
          </a:p>
          <a:p>
            <a:pPr indent="-220980" lvl="0" marL="342900" rtl="0" algn="l">
              <a:spcBef>
                <a:spcPts val="1000"/>
              </a:spcBef>
              <a:spcAft>
                <a:spcPts val="0"/>
              </a:spcAft>
              <a:buSzPts val="1920"/>
              <a:buNone/>
            </a:pPr>
            <a:r>
              <a:t/>
            </a:r>
            <a:endParaRPr sz="2400" u="sng"/>
          </a:p>
          <a:p>
            <a:pPr indent="-241300" lvl="0" marL="342900" rtl="0" algn="l">
              <a:spcBef>
                <a:spcPts val="100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idx="1" type="body"/>
          </p:nvPr>
        </p:nvSpPr>
        <p:spPr>
          <a:xfrm>
            <a:off x="1103312" y="442654"/>
            <a:ext cx="8946541" cy="580574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tr-TR" sz="2400"/>
              <a:t>Jeneratörler, elektrik motorlar gibi çalışmaktadırlar. Tek farkları elektrik motorlarının tersi şeklinde çalışmalarıdır. Yani enerji tüketecek yönde değil, üretecek şekilde çalışmaktadır. Burada önemli bir nokta bulunmaktadır. Bu da eksenin dönme hızıdır. Çünkü dönme hızı akımın büyüklüğünü etkilemektedir. Üretilen gerilim de fırça, bakır gibi dilimlerle dışarıya alınır. Böylelikle dışarıya alınan gerilim bir elektrik alete bağlandığında bunu çalıştıracaktır.</a:t>
            </a:r>
            <a:endParaRPr/>
          </a:p>
          <a:p>
            <a:pPr indent="-342900" lvl="0" marL="342900" rtl="0" algn="l">
              <a:lnSpc>
                <a:spcPct val="90000"/>
              </a:lnSpc>
              <a:spcBef>
                <a:spcPts val="1000"/>
              </a:spcBef>
              <a:spcAft>
                <a:spcPts val="0"/>
              </a:spcAft>
              <a:buSzPts val="1920"/>
              <a:buChar char="►"/>
            </a:pPr>
            <a:r>
              <a:rPr lang="tr-TR" sz="2400"/>
              <a:t>Generatörün rotoru bir tahrik makinası (prime-mover) ile döndürülür.</a:t>
            </a:r>
            <a:endParaRPr/>
          </a:p>
          <a:p>
            <a:pPr indent="-342900" lvl="0" marL="342900" rtl="0" algn="l">
              <a:lnSpc>
                <a:spcPct val="90000"/>
              </a:lnSpc>
              <a:spcBef>
                <a:spcPts val="1000"/>
              </a:spcBef>
              <a:spcAft>
                <a:spcPts val="0"/>
              </a:spcAft>
              <a:buSzPts val="1920"/>
              <a:buChar char="►"/>
            </a:pPr>
            <a:r>
              <a:rPr lang="tr-TR" sz="2400"/>
              <a:t>Dönen rotor sargısından geçen DA akımı makina içinde bir döner alan üretir.</a:t>
            </a:r>
            <a:endParaRPr/>
          </a:p>
          <a:p>
            <a:pPr indent="-342900" lvl="0" marL="342900" rtl="0" algn="l">
              <a:lnSpc>
                <a:spcPct val="90000"/>
              </a:lnSpc>
              <a:spcBef>
                <a:spcPts val="1000"/>
              </a:spcBef>
              <a:spcAft>
                <a:spcPts val="0"/>
              </a:spcAft>
              <a:buSzPts val="1920"/>
              <a:buChar char="►"/>
            </a:pPr>
            <a:r>
              <a:rPr lang="tr-TR" sz="2400"/>
              <a:t>Döner alan generatörün stator sargılarında üç-faz gerilim üretir.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SENKRON JENARATÖRLER </a:t>
            </a:r>
            <a:endParaRPr/>
          </a:p>
        </p:txBody>
      </p:sp>
      <p:sp>
        <p:nvSpPr>
          <p:cNvPr id="201" name="Google Shape;201;p26"/>
          <p:cNvSpPr txBox="1"/>
          <p:nvPr>
            <p:ph idx="1" type="body"/>
          </p:nvPr>
        </p:nvSpPr>
        <p:spPr>
          <a:xfrm>
            <a:off x="355690" y="1779749"/>
            <a:ext cx="9694163" cy="44686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Senkron, kelime olarak eşit zamanlı anlamına gelmektedir. Bu kelime ilk kez elektrik makineleri üzerinde araştırmalar yapan fizikçi Steinmetz tarafından kullanılmıştır. Senkron makineler grubuna, alternatörler (generatörler), senkron motorlar ve senkron konvertörler girer. Senkron motor ile alternatör arasında yapı bakımından bir fark yoktur</a:t>
            </a:r>
            <a:endParaRPr/>
          </a:p>
          <a:p>
            <a:pPr indent="-342900" lvl="0" marL="342900" rtl="0" algn="l">
              <a:spcBef>
                <a:spcPts val="1000"/>
              </a:spcBef>
              <a:spcAft>
                <a:spcPts val="0"/>
              </a:spcAft>
              <a:buSzPts val="1600"/>
              <a:buChar char="►"/>
            </a:pPr>
            <a:r>
              <a:rPr lang="tr-TR"/>
              <a:t>Rotor devri ile stator devri eşit olan makinelerdir. Senkron makineye mekanik enerji verilip elektrik enerjisi alınırsa alternatör; elektrik enerjisi verilip mekanik enerji alınırsa senkron motor olur. Bir başka tanımlamayla senkron makine; stator sargılarında alternatif akım, rotor sargılarında ise doğru akım bulunan ve rotor hızı  senkron devirle dönen veya döndürülen makinelerdir.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7"/>
          <p:cNvSpPr/>
          <p:nvPr/>
        </p:nvSpPr>
        <p:spPr>
          <a:xfrm>
            <a:off x="0" y="-5"/>
            <a:ext cx="12191696" cy="47307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209" name="Google Shape;209;p27"/>
          <p:cNvPicPr preferRelativeResize="0"/>
          <p:nvPr>
            <p:ph idx="4294967295" type="body"/>
          </p:nvPr>
        </p:nvPicPr>
        <p:blipFill rotWithShape="1">
          <a:blip r:embed="rId3">
            <a:alphaModFix/>
          </a:blip>
          <a:srcRect b="0" l="0" r="0" t="0"/>
          <a:stretch/>
        </p:blipFill>
        <p:spPr>
          <a:xfrm>
            <a:off x="635458" y="1072299"/>
            <a:ext cx="9150807" cy="2859626"/>
          </a:xfrm>
          <a:prstGeom prst="rect">
            <a:avLst/>
          </a:prstGeom>
          <a:noFill/>
          <a:ln>
            <a:noFill/>
          </a:ln>
        </p:spPr>
      </p:pic>
      <p:sp>
        <p:nvSpPr>
          <p:cNvPr id="210" name="Google Shape;210;p27"/>
          <p:cNvSpPr/>
          <p:nvPr/>
        </p:nvSpPr>
        <p:spPr>
          <a:xfrm>
            <a:off x="0" y="4055533"/>
            <a:ext cx="12192000" cy="2802467"/>
          </a:xfrm>
          <a:custGeom>
            <a:rect b="b" l="l" r="r" t="t"/>
            <a:pathLst>
              <a:path extrusionOk="0" h="2802467" w="1219200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1" name="Google Shape;211;p27"/>
          <p:cNvSpPr txBox="1"/>
          <p:nvPr>
            <p:ph type="ctrTitle"/>
          </p:nvPr>
        </p:nvSpPr>
        <p:spPr>
          <a:xfrm>
            <a:off x="636916" y="4854346"/>
            <a:ext cx="9149350" cy="86802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400"/>
              <a:buFont typeface="Century Gothic"/>
              <a:buNone/>
            </a:pPr>
            <a:r>
              <a:rPr lang="tr-TR" sz="2400">
                <a:solidFill>
                  <a:schemeClr val="lt1"/>
                </a:solidFill>
              </a:rPr>
              <a:t>Senkron motor ile alternatörün (generatörün) farkı</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tr-TR" sz="3600"/>
              <a:t>   Senkron Generatörler ve Genel Yapısı</a:t>
            </a:r>
            <a:endParaRPr/>
          </a:p>
        </p:txBody>
      </p:sp>
      <p:sp>
        <p:nvSpPr>
          <p:cNvPr id="217" name="Google Shape;217;p28"/>
          <p:cNvSpPr txBox="1"/>
          <p:nvPr>
            <p:ph idx="1" type="body"/>
          </p:nvPr>
        </p:nvSpPr>
        <p:spPr>
          <a:xfrm>
            <a:off x="1103312" y="2052918"/>
            <a:ext cx="8946541" cy="451178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tr-TR" sz="2400"/>
              <a:t>Alternatif akım senkron generatörlerle üretilir. Bu makinelere kısaca alternatörler de denir. O halde, milinden aldığı mekanik enerjiyi, gerek 1 fazlı gerekse 3 fazlı alternatif gerilime dönüştüren veya alternatif gerilim üreten makineleri alternatör diye tanımlayabiliriz. Genel olarak üç fazlı olarak karşılaşılan alternatörlerden günümüzde elde edilen maksimum güç 1500 MVA ulaşmıştır (nükleer santraller için turbo alternatörler). Bugünkü imkânlarla 4 kutuplu 2500 MVA’lık turbo generatörlerin yapımı mümkün olmaktadır. Alternatörler başlıca iki ana bölümden oluşurlar: Endüvi (stator) ve endüktör (rotor).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idx="1" type="body"/>
          </p:nvPr>
        </p:nvSpPr>
        <p:spPr>
          <a:xfrm>
            <a:off x="1103312" y="701447"/>
            <a:ext cx="8946541" cy="554695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tr-TR" sz="2400"/>
              <a:t>Endüvi, alternatörlerde alternatif gerilimin elde edildiği kısma denir. Birer yüzeyleri yalıtılmış silisli saçların paketlenmesinden yapılmışlardır. Endüvi yapısına göre duran endüvili ve dönen endüvili olmak üzere iki kısma ayrılır. Dönen endüvili alternatörün endüktörü sabittir. Duran endüvili alternatörün endüktörü ise hareketlidir. Alternatör ister dönen endüvili olsun ,isterse duran endüvili olsun Endüvi üzerinde daima alternatif gerilimin üretildiği sargılar bulunur. Endüktör üzerinde ise daima kutup (doğru akım) sargıları bulunur. Genelde Endüvi, küçük güçlü alternatörlerde dönen kısımda bulunur. Büyük güçlü alternatörlerde ise duran kısımdadır.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idx="1" type="body"/>
          </p:nvPr>
        </p:nvSpPr>
        <p:spPr>
          <a:xfrm>
            <a:off x="1103312" y="471409"/>
            <a:ext cx="8946541" cy="5776990"/>
          </a:xfrm>
          <a:prstGeom prst="rect">
            <a:avLst/>
          </a:prstGeom>
          <a:noFill/>
          <a:ln>
            <a:noFill/>
          </a:ln>
        </p:spPr>
        <p:txBody>
          <a:bodyPr anchorCtr="0" anchor="t" bIns="45700" lIns="91425" spcFirstLastPara="1" rIns="91425" wrap="square" tIns="45700">
            <a:noAutofit/>
          </a:bodyPr>
          <a:lstStyle/>
          <a:p>
            <a:pPr indent="-220980" lvl="0" marL="342900" rtl="0" algn="l">
              <a:spcBef>
                <a:spcPts val="0"/>
              </a:spcBef>
              <a:spcAft>
                <a:spcPts val="0"/>
              </a:spcAft>
              <a:buSzPts val="1920"/>
              <a:buNone/>
            </a:pPr>
            <a:r>
              <a:t/>
            </a:r>
            <a:endParaRPr sz="2400"/>
          </a:p>
          <a:p>
            <a:pPr indent="-342900" lvl="0" marL="342900" rtl="0" algn="l">
              <a:spcBef>
                <a:spcPts val="1000"/>
              </a:spcBef>
              <a:spcAft>
                <a:spcPts val="0"/>
              </a:spcAft>
              <a:buSzPts val="1920"/>
              <a:buChar char="►"/>
            </a:pPr>
            <a:r>
              <a:rPr lang="tr-TR" sz="2400"/>
              <a:t>Endüktör (kutuplar), manyetik alanın meydana geldiği uyartım (kutup) sargılarını taşıyan büyük güçlü makinelerde dönen kısımdır. Endüktör bu yüzden rotor olarak da isimlendirilir. Senkron makineler rotor cinsine göre iki şekilde incelenir:</a:t>
            </a:r>
            <a:endParaRPr/>
          </a:p>
          <a:p>
            <a:pPr indent="-342900" lvl="0" marL="342900" rtl="0" algn="l">
              <a:spcBef>
                <a:spcPts val="1000"/>
              </a:spcBef>
              <a:spcAft>
                <a:spcPts val="0"/>
              </a:spcAft>
              <a:buSzPts val="1920"/>
              <a:buChar char="►"/>
            </a:pPr>
            <a:r>
              <a:rPr lang="tr-TR" sz="2400"/>
              <a:t> • Çıkık kutuplu rotor içeren senkron makineler</a:t>
            </a:r>
            <a:endParaRPr/>
          </a:p>
          <a:p>
            <a:pPr indent="-342900" lvl="0" marL="342900" rtl="0" algn="l">
              <a:spcBef>
                <a:spcPts val="1000"/>
              </a:spcBef>
              <a:spcAft>
                <a:spcPts val="0"/>
              </a:spcAft>
              <a:buSzPts val="1920"/>
              <a:buChar char="►"/>
            </a:pPr>
            <a:r>
              <a:rPr lang="tr-TR" sz="2400"/>
              <a:t> • Yuvarlak kutuplu rotor içeren senkron makineler</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